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0" r:id="rId3"/>
    <p:sldId id="282" r:id="rId4"/>
    <p:sldId id="284" r:id="rId5"/>
    <p:sldId id="285" r:id="rId6"/>
    <p:sldId id="281" r:id="rId7"/>
    <p:sldId id="283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72" r:id="rId16"/>
    <p:sldId id="277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66" autoAdjust="0"/>
    <p:restoredTop sz="94660"/>
  </p:normalViewPr>
  <p:slideViewPr>
    <p:cSldViewPr>
      <p:cViewPr varScale="1">
        <p:scale>
          <a:sx n="73" d="100"/>
          <a:sy n="7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>
                <a:latin typeface="Comic Sans MS" panose="030F0702030302020204" pitchFamily="66" charset="0"/>
              </a:rPr>
              <a:t>Reading</a:t>
            </a:r>
            <a:r>
              <a:rPr lang="en-US" sz="1600" baseline="0" dirty="0">
                <a:latin typeface="Comic Sans MS" panose="030F0702030302020204" pitchFamily="66" charset="0"/>
              </a:rPr>
              <a:t> </a:t>
            </a:r>
          </a:p>
          <a:p>
            <a:pPr>
              <a:defRPr/>
            </a:pPr>
            <a:r>
              <a:rPr lang="en-US" sz="1600" baseline="0" dirty="0">
                <a:latin typeface="Comic Sans MS" panose="030F0702030302020204" pitchFamily="66" charset="0"/>
              </a:rPr>
              <a:t>Comparative Data for the Same Group of Children </a:t>
            </a:r>
          </a:p>
          <a:p>
            <a:pPr>
              <a:defRPr/>
            </a:pPr>
            <a:r>
              <a:rPr lang="en-US" sz="1600" baseline="0" dirty="0">
                <a:latin typeface="Comic Sans MS" panose="030F0702030302020204" pitchFamily="66" charset="0"/>
              </a:rPr>
              <a:t>Current Year 6</a:t>
            </a:r>
            <a:endParaRPr lang="en-US" sz="1600" dirty="0">
              <a:latin typeface="Comic Sans MS" panose="030F0702030302020204" pitchFamily="66" charset="0"/>
            </a:endParaRPr>
          </a:p>
        </c:rich>
      </c:tx>
      <c:layout>
        <c:manualLayout>
          <c:xMode val="edge"/>
          <c:yMode val="edge"/>
          <c:x val="0.19591579093301123"/>
          <c:y val="1.03746642529914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581728335977864E-2"/>
          <c:y val="0.25101900442434499"/>
          <c:w val="0.96683654332804425"/>
          <c:h val="0.60777838410111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 End of Year 5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2"/>
              <c:layout>
                <c:manualLayout>
                  <c:x val="-2.2611447730878906E-2"/>
                  <c:y val="-4.149865701196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5817283359778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1.9E-2</c:v>
                </c:pt>
                <c:pt idx="1">
                  <c:v>0.21199999999999999</c:v>
                </c:pt>
                <c:pt idx="2">
                  <c:v>0.57699999999999996</c:v>
                </c:pt>
                <c:pt idx="3">
                  <c:v>0.192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End of Year 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1">
                  <c:v>0.04</c:v>
                </c:pt>
                <c:pt idx="2">
                  <c:v>0.57999999999999996</c:v>
                </c:pt>
                <c:pt idx="3">
                  <c:v>0.38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868736"/>
        <c:axId val="112875008"/>
      </c:barChart>
      <c:catAx>
        <c:axId val="112868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smtClean="0">
                    <a:latin typeface="Comic Sans MS" panose="030F0702030302020204" pitchFamily="66" charset="0"/>
                  </a:rPr>
                  <a:t>National Standards</a:t>
                </a:r>
                <a:endParaRPr lang="en-US" sz="1600" dirty="0">
                  <a:latin typeface="Comic Sans MS" panose="030F0702030302020204" pitchFamily="66" charset="0"/>
                </a:endParaRP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omic Sans MS" panose="030F0702030302020204" pitchFamily="66" charset="0"/>
              </a:defRPr>
            </a:pPr>
            <a:endParaRPr lang="en-US"/>
          </a:p>
        </c:txPr>
        <c:crossAx val="112875008"/>
        <c:crosses val="autoZero"/>
        <c:auto val="1"/>
        <c:lblAlgn val="ctr"/>
        <c:lblOffset val="100"/>
        <c:noMultiLvlLbl val="0"/>
      </c:catAx>
      <c:valAx>
        <c:axId val="11287500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2868736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8043626681555799"/>
          <c:y val="0.16371220191220584"/>
          <c:w val="0.63912746636888396"/>
          <c:h val="6.4482541155557876E-2"/>
        </c:manualLayout>
      </c:layout>
      <c:overlay val="0"/>
      <c:txPr>
        <a:bodyPr/>
        <a:lstStyle/>
        <a:p>
          <a:pPr>
            <a:defRPr sz="1600" b="1">
              <a:latin typeface="Comic Sans MS" panose="030F0702030302020204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22545313347107"/>
          <c:y val="5.35847170020941E-2"/>
          <c:w val="0.85688290327779981"/>
          <c:h val="0.824232318002402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41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62496"/>
        <c:axId val="27164032"/>
      </c:barChart>
      <c:catAx>
        <c:axId val="2716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Comic Sans MS" pitchFamily="66" charset="0"/>
              </a:defRPr>
            </a:pPr>
            <a:endParaRPr lang="en-US"/>
          </a:p>
        </c:txPr>
        <c:crossAx val="27164032"/>
        <c:crosses val="autoZero"/>
        <c:auto val="1"/>
        <c:lblAlgn val="ctr"/>
        <c:lblOffset val="100"/>
        <c:noMultiLvlLbl val="0"/>
      </c:catAx>
      <c:valAx>
        <c:axId val="27164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162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73533243780995"/>
          <c:y val="2.9226022979204631E-2"/>
          <c:w val="0.77602438112936944"/>
          <c:h val="0.69852872898036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spPr>
            <a:solidFill>
              <a:srgbClr val="0000FF"/>
            </a:solidFill>
          </c:spPr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4</c:v>
                </c:pt>
                <c:pt idx="1">
                  <c:v>48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63488"/>
        <c:axId val="21265408"/>
      </c:barChart>
      <c:catAx>
        <c:axId val="21263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endParaRPr lang="en-NZ" dirty="0"/>
              </a:p>
            </c:rich>
          </c:tx>
          <c:layout>
            <c:manualLayout>
              <c:xMode val="edge"/>
              <c:yMode val="edge"/>
              <c:x val="0.22995390558456463"/>
              <c:y val="0.8495212803884146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21265408"/>
        <c:crosses val="autoZero"/>
        <c:auto val="1"/>
        <c:lblAlgn val="ctr"/>
        <c:lblOffset val="100"/>
        <c:noMultiLvlLbl val="0"/>
      </c:catAx>
      <c:valAx>
        <c:axId val="21265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63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94120498043342E-2"/>
          <c:y val="4.9824385984403287E-2"/>
          <c:w val="0.87596774739729388"/>
          <c:h val="0.7891174859713443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47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4176"/>
        <c:axId val="21324160"/>
      </c:barChart>
      <c:catAx>
        <c:axId val="21314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21324160"/>
        <c:crosses val="autoZero"/>
        <c:auto val="1"/>
        <c:lblAlgn val="ctr"/>
        <c:lblOffset val="100"/>
        <c:noMultiLvlLbl val="0"/>
      </c:catAx>
      <c:valAx>
        <c:axId val="21324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14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21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63488"/>
        <c:axId val="29004928"/>
      </c:barChart>
      <c:catAx>
        <c:axId val="28863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endParaRPr lang="en-NZ" sz="1200" dirty="0">
                  <a:latin typeface="Comic Sans MS" pitchFamily="66" charset="0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9004928"/>
        <c:crosses val="autoZero"/>
        <c:auto val="1"/>
        <c:lblAlgn val="ctr"/>
        <c:lblOffset val="100"/>
        <c:noMultiLvlLbl val="0"/>
      </c:catAx>
      <c:valAx>
        <c:axId val="29004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NZ" sz="1200" dirty="0" smtClean="0">
                    <a:latin typeface="Comic Sans MS" pitchFamily="66" charset="0"/>
                  </a:rPr>
                  <a:t>Number of Children</a:t>
                </a:r>
                <a:endParaRPr lang="en-NZ" sz="1200" dirty="0">
                  <a:latin typeface="Comic Sans MS" pitchFamily="66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863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2</c:v>
                </c:pt>
                <c:pt idx="1">
                  <c:v>12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67680"/>
        <c:axId val="29396352"/>
      </c:barChart>
      <c:catAx>
        <c:axId val="29367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0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0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0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0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sz="1000" dirty="0">
                  <a:latin typeface="Comic Sans MS" pitchFamily="66" charset="0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crossAx val="29396352"/>
        <c:crosses val="autoZero"/>
        <c:auto val="1"/>
        <c:lblAlgn val="ctr"/>
        <c:lblOffset val="100"/>
        <c:noMultiLvlLbl val="0"/>
      </c:catAx>
      <c:valAx>
        <c:axId val="29396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NZ" sz="1200" dirty="0" smtClean="0">
                    <a:latin typeface="Comic Sans MS" pitchFamily="66" charset="0"/>
                  </a:rPr>
                  <a:t>Number of Children</a:t>
                </a:r>
                <a:endParaRPr lang="en-NZ" sz="1200" dirty="0">
                  <a:latin typeface="Comic Sans MS" pitchFamily="66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36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86931380354465"/>
          <c:y val="1.63075314864005E-2"/>
          <c:w val="0.81624177066247161"/>
          <c:h val="0.757333991509360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964928"/>
        <c:axId val="134094848"/>
      </c:barChart>
      <c:catAx>
        <c:axId val="133964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endParaRPr lang="en-NZ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34094848"/>
        <c:crosses val="autoZero"/>
        <c:auto val="1"/>
        <c:lblAlgn val="ctr"/>
        <c:lblOffset val="100"/>
        <c:noMultiLvlLbl val="0"/>
      </c:catAx>
      <c:valAx>
        <c:axId val="1340948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NZ" sz="1200" dirty="0" smtClean="0">
                    <a:latin typeface="Comic Sans MS" pitchFamily="66" charset="0"/>
                  </a:rPr>
                  <a:t>Number of Children</a:t>
                </a:r>
                <a:endParaRPr lang="en-NZ" sz="1200" dirty="0"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277046237286766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3964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20330912525742"/>
          <c:y val="2.8796228523628092E-2"/>
          <c:w val="0.82075616686538966"/>
          <c:h val="0.770171766629104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32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429056"/>
        <c:axId val="126443520"/>
      </c:barChart>
      <c:catAx>
        <c:axId val="126429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dirty="0"/>
              </a:p>
            </c:rich>
          </c:tx>
          <c:layout>
            <c:manualLayout>
              <c:xMode val="edge"/>
              <c:yMode val="edge"/>
              <c:x val="0.37833835302497715"/>
              <c:y val="0.87069274048915202"/>
            </c:manualLayout>
          </c:layout>
          <c:overlay val="0"/>
        </c:title>
        <c:majorTickMark val="out"/>
        <c:minorTickMark val="none"/>
        <c:tickLblPos val="nextTo"/>
        <c:crossAx val="126443520"/>
        <c:crosses val="autoZero"/>
        <c:auto val="1"/>
        <c:lblAlgn val="ctr"/>
        <c:lblOffset val="100"/>
        <c:noMultiLvlLbl val="0"/>
      </c:catAx>
      <c:valAx>
        <c:axId val="126443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6429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95707452972435"/>
          <c:y val="6.648094656149317E-2"/>
          <c:w val="0.80748731191583734"/>
          <c:h val="0.696298374254712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2</c:v>
                </c:pt>
                <c:pt idx="1">
                  <c:v>15</c:v>
                </c:pt>
                <c:pt idx="2">
                  <c:v>38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980544"/>
        <c:axId val="133982464"/>
      </c:barChart>
      <c:catAx>
        <c:axId val="133980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sz="1200" dirty="0"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0.3728471643269089"/>
              <c:y val="0.86018173045302093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133982464"/>
        <c:crosses val="autoZero"/>
        <c:auto val="1"/>
        <c:lblAlgn val="ctr"/>
        <c:lblOffset val="100"/>
        <c:noMultiLvlLbl val="0"/>
      </c:catAx>
      <c:valAx>
        <c:axId val="133982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3980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54396325459318"/>
          <c:y val="3.012528522471862E-2"/>
          <c:w val="0.81690048118985126"/>
          <c:h val="0.768971823643526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2</c:v>
                </c:pt>
                <c:pt idx="1">
                  <c:v>11</c:v>
                </c:pt>
                <c:pt idx="2">
                  <c:v>31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150784"/>
        <c:axId val="135594752"/>
      </c:barChart>
      <c:catAx>
        <c:axId val="13415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dirty="0"/>
              </a:p>
            </c:rich>
          </c:tx>
          <c:layout>
            <c:manualLayout>
              <c:xMode val="edge"/>
              <c:yMode val="edge"/>
              <c:x val="0.33123462856887992"/>
              <c:y val="0.87741064484898501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135594752"/>
        <c:crosses val="autoZero"/>
        <c:auto val="1"/>
        <c:lblAlgn val="ctr"/>
        <c:lblOffset val="100"/>
        <c:noMultiLvlLbl val="0"/>
      </c:catAx>
      <c:valAx>
        <c:axId val="135594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15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98840769903762"/>
          <c:y val="2.7973479137238719E-2"/>
          <c:w val="0.79745603674540677"/>
          <c:h val="0.742616296601964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33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611520"/>
        <c:axId val="135613440"/>
      </c:barChart>
      <c:catAx>
        <c:axId val="135611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b="1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b="1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dirty="0"/>
              </a:p>
            </c:rich>
          </c:tx>
          <c:layout>
            <c:manualLayout>
              <c:xMode val="edge"/>
              <c:yMode val="edge"/>
              <c:x val="0.34361770475795089"/>
              <c:y val="0.8723715222118176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135613440"/>
        <c:crosses val="autoZero"/>
        <c:auto val="1"/>
        <c:lblAlgn val="ctr"/>
        <c:lblOffset val="100"/>
        <c:noMultiLvlLbl val="0"/>
      </c:catAx>
      <c:valAx>
        <c:axId val="135613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5611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Writing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Comparative Data for the Same Group of Children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 Current Year 6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168692170879737E-2"/>
          <c:y val="0.22399308573557183"/>
          <c:w val="0.96566261565824052"/>
          <c:h val="0.62235470568629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2012 End of Year 5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PowerPoint]Sheet1'!$B$2:$B$5</c:f>
              <c:numCache>
                <c:formatCode>0.0%</c:formatCode>
                <c:ptCount val="4"/>
                <c:pt idx="0">
                  <c:v>1.9E-2</c:v>
                </c:pt>
                <c:pt idx="1">
                  <c:v>0.21199999999999999</c:v>
                </c:pt>
                <c:pt idx="2">
                  <c:v>0.57699999999999996</c:v>
                </c:pt>
                <c:pt idx="3">
                  <c:v>0.192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2013 End of Year 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2"/>
              <c:layout>
                <c:manualLayout>
                  <c:x val="3.277659414440677E-2"/>
                  <c:y val="-2.07493285059826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PowerPoint]Sheet1'!$C$2:$C$5</c:f>
              <c:numCache>
                <c:formatCode>0.0%</c:formatCode>
                <c:ptCount val="4"/>
                <c:pt idx="1">
                  <c:v>0.04</c:v>
                </c:pt>
                <c:pt idx="2">
                  <c:v>0.57999999999999996</c:v>
                </c:pt>
                <c:pt idx="3">
                  <c:v>0.38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PowerPoint]Sheet1'!$D$1</c:f>
              <c:strCache>
                <c:ptCount val="1"/>
              </c:strCache>
            </c:strRef>
          </c:tx>
          <c:invertIfNegative val="0"/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876096"/>
        <c:axId val="19890560"/>
      </c:barChart>
      <c:catAx>
        <c:axId val="19876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smtClean="0">
                    <a:latin typeface="Comic Sans MS" panose="030F0702030302020204" pitchFamily="66" charset="0"/>
                  </a:rPr>
                  <a:t>National Standards</a:t>
                </a:r>
                <a:endParaRPr lang="en-US" sz="1600" dirty="0">
                  <a:latin typeface="Comic Sans MS" panose="030F0702030302020204" pitchFamily="66" charset="0"/>
                </a:endParaRPr>
              </a:p>
            </c:rich>
          </c:tx>
          <c:layout>
            <c:manualLayout>
              <c:xMode val="edge"/>
              <c:yMode val="edge"/>
              <c:x val="0.37981915480384187"/>
              <c:y val="0.91700268597606804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omic Sans MS" panose="030F0702030302020204" pitchFamily="66" charset="0"/>
              </a:defRPr>
            </a:pPr>
            <a:endParaRPr lang="en-US"/>
          </a:p>
        </c:txPr>
        <c:crossAx val="19890560"/>
        <c:crosses val="autoZero"/>
        <c:auto val="1"/>
        <c:lblAlgn val="ctr"/>
        <c:lblOffset val="100"/>
        <c:noMultiLvlLbl val="0"/>
      </c:catAx>
      <c:valAx>
        <c:axId val="1989056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9876096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7692822724712004"/>
          <c:y val="0.16573534313180888"/>
          <c:w val="0.66175144747928694"/>
          <c:h val="5.8257742603762978E-2"/>
        </c:manualLayout>
      </c:layout>
      <c:overlay val="0"/>
      <c:txPr>
        <a:bodyPr/>
        <a:lstStyle/>
        <a:p>
          <a:pPr>
            <a:defRPr sz="1600" b="1">
              <a:latin typeface="Comic Sans MS" panose="030F0702030302020204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21062992125985"/>
          <c:y val="5.4549684738225433E-2"/>
          <c:w val="0.83078940808742741"/>
          <c:h val="0.726808703142573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1</c:v>
                </c:pt>
                <c:pt idx="1">
                  <c:v>13</c:v>
                </c:pt>
                <c:pt idx="2">
                  <c:v>44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94912"/>
        <c:axId val="134301184"/>
      </c:barChart>
      <c:catAx>
        <c:axId val="134294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algn="ctr">
                  <a:defRPr/>
                </a:pPr>
                <a:endParaRPr lang="en-NZ" sz="1200" dirty="0"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0.37027026694610898"/>
              <c:y val="0.8618640927263789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134301184"/>
        <c:crosses val="autoZero"/>
        <c:auto val="1"/>
        <c:lblAlgn val="ctr"/>
        <c:lblOffset val="100"/>
        <c:noMultiLvlLbl val="0"/>
      </c:catAx>
      <c:valAx>
        <c:axId val="134301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294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309951881014873"/>
          <c:y val="2.71964380500932E-2"/>
          <c:w val="0.76690048118985121"/>
          <c:h val="0.737517976397684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46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334336"/>
        <c:axId val="134340608"/>
      </c:barChart>
      <c:catAx>
        <c:axId val="134334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r>
                  <a:rPr lang="en-NZ" sz="12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endParaRPr lang="en-NZ" dirty="0"/>
              </a:p>
            </c:rich>
          </c:tx>
          <c:layout>
            <c:manualLayout>
              <c:xMode val="edge"/>
              <c:yMode val="edge"/>
              <c:x val="0.36531364829396323"/>
              <c:y val="0.88081590471429105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134340608"/>
        <c:crosses val="autoZero"/>
        <c:auto val="1"/>
        <c:lblAlgn val="ctr"/>
        <c:lblOffset val="100"/>
        <c:noMultiLvlLbl val="0"/>
      </c:catAx>
      <c:valAx>
        <c:axId val="134340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334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Mathematics and Statistics</a:t>
            </a:r>
          </a:p>
          <a:p>
            <a:pPr>
              <a:defRPr/>
            </a:pPr>
            <a:r>
              <a:rPr lang="en-US"/>
              <a:t>Comparative Data for the Same Group of Children</a:t>
            </a:r>
          </a:p>
          <a:p>
            <a:pPr>
              <a:defRPr/>
            </a:pPr>
            <a:r>
              <a:rPr lang="en-US"/>
              <a:t> Current Year 6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714285098590578"/>
          <c:y val="1.24495971035897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724674269908708E-2"/>
          <c:y val="0.27587882392152507"/>
          <c:w val="0.9665506514601826"/>
          <c:h val="0.54764470614376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2 in Microsoft PowerPoint]Sheet1'!$B$1</c:f>
              <c:strCache>
                <c:ptCount val="1"/>
                <c:pt idx="0">
                  <c:v>2012 End of Year 5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3"/>
              <c:layout>
                <c:manualLayout>
                  <c:x val="-1.8245099203536772E-2"/>
                  <c:y val="-8.29973140239312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PowerPoint]Sheet1'!$B$2:$B$5</c:f>
              <c:numCache>
                <c:formatCode>0.0%</c:formatCode>
                <c:ptCount val="4"/>
                <c:pt idx="0">
                  <c:v>1.9E-2</c:v>
                </c:pt>
                <c:pt idx="1">
                  <c:v>5.8000000000000003E-2</c:v>
                </c:pt>
                <c:pt idx="2">
                  <c:v>0.73099999999999998</c:v>
                </c:pt>
                <c:pt idx="3">
                  <c:v>0.192</c:v>
                </c:pt>
              </c:numCache>
            </c:numRef>
          </c:val>
        </c:ser>
        <c:ser>
          <c:idx val="1"/>
          <c:order val="1"/>
          <c:tx>
            <c:strRef>
              <c:f>'[Chart 2 in Microsoft PowerPoint]Sheet1'!$C$1</c:f>
              <c:strCache>
                <c:ptCount val="1"/>
                <c:pt idx="0">
                  <c:v>2013 End of Year 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2.5847223871677094E-2"/>
                  <c:y val="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326798938049028E-2"/>
                  <c:y val="-4.149865701196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PowerPoint]Sheet1'!$C$2:$C$5</c:f>
              <c:numCache>
                <c:formatCode>0.0%</c:formatCode>
                <c:ptCount val="4"/>
                <c:pt idx="1">
                  <c:v>0.04</c:v>
                </c:pt>
                <c:pt idx="2">
                  <c:v>0.56000000000000005</c:v>
                </c:pt>
                <c:pt idx="3">
                  <c:v>0.4</c:v>
                </c:pt>
              </c:numCache>
            </c:numRef>
          </c:val>
        </c:ser>
        <c:ser>
          <c:idx val="2"/>
          <c:order val="2"/>
          <c:tx>
            <c:strRef>
              <c:f>'[Chart 2 in Microsoft PowerPoint]Sheet1'!$D$1</c:f>
              <c:strCache>
                <c:ptCount val="1"/>
              </c:strCache>
            </c:strRef>
          </c:tx>
          <c:invertIfNegative val="0"/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406080"/>
        <c:axId val="21408000"/>
      </c:barChart>
      <c:catAx>
        <c:axId val="21406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National Standards</a:t>
                </a:r>
              </a:p>
            </c:rich>
          </c:tx>
          <c:layout>
            <c:manualLayout>
              <c:xMode val="edge"/>
              <c:yMode val="edge"/>
              <c:x val="0.37076388064161453"/>
              <c:y val="0.93982694733264927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1408000"/>
        <c:crosses val="autoZero"/>
        <c:auto val="1"/>
        <c:lblAlgn val="ctr"/>
        <c:lblOffset val="100"/>
        <c:noMultiLvlLbl val="0"/>
      </c:catAx>
      <c:valAx>
        <c:axId val="2140800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1406080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8826045190381147"/>
          <c:y val="0.17611000738480037"/>
          <c:w val="0.68125512395174481"/>
          <c:h val="5.8257742603762978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Comic Sans MS" panose="030F0702030302020204" pitchFamily="66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NZ"/>
              <a:t>Reading </a:t>
            </a:r>
          </a:p>
          <a:p>
            <a:pPr>
              <a:defRPr/>
            </a:pPr>
            <a:r>
              <a:rPr lang="en-US"/>
              <a:t>Comparative Data for the Same Group of Children</a:t>
            </a:r>
            <a:endParaRPr lang="en-NZ"/>
          </a:p>
          <a:p>
            <a:pPr>
              <a:defRPr/>
            </a:pPr>
            <a:r>
              <a:rPr lang="en-US"/>
              <a:t> Current Year 5</a:t>
            </a:r>
            <a:endParaRPr lang="en-NZ"/>
          </a:p>
          <a:p>
            <a:pPr>
              <a:defRPr/>
            </a:pPr>
            <a:endParaRPr lang="en-NZ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3450137913345709"/>
          <c:w val="0.93888888888888888"/>
          <c:h val="0.6182320620068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 End of Year 4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1"/>
              <c:layout>
                <c:manualLayout>
                  <c:x val="-1.4430214824615447E-2"/>
                  <c:y val="4.354797340761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067144054700993E-2"/>
                  <c:y val="-4.354797340761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1">
                  <c:v>9.7000000000000003E-2</c:v>
                </c:pt>
                <c:pt idx="2">
                  <c:v>0.61099999999999999</c:v>
                </c:pt>
                <c:pt idx="3">
                  <c:v>0.29199999999999998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 End of Year 5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3"/>
              <c:layout>
                <c:manualLayout>
                  <c:x val="1.924028643282048E-2"/>
                  <c:y val="-2.17739867038101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1">
                  <c:v>1.4E-2</c:v>
                </c:pt>
                <c:pt idx="2">
                  <c:v>0.8</c:v>
                </c:pt>
                <c:pt idx="3">
                  <c:v>0.186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031616"/>
        <c:axId val="68243840"/>
      </c:barChart>
      <c:catAx>
        <c:axId val="68031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600" dirty="0" smtClean="0"/>
                  <a:t>National Standards</a:t>
                </a:r>
                <a:endParaRPr lang="en-NZ" sz="1600" dirty="0"/>
              </a:p>
            </c:rich>
          </c:tx>
          <c:layout>
            <c:manualLayout>
              <c:xMode val="edge"/>
              <c:yMode val="edge"/>
              <c:x val="0.37333478098393108"/>
              <c:y val="0.93717656200065558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243840"/>
        <c:crosses val="autoZero"/>
        <c:auto val="1"/>
        <c:lblAlgn val="ctr"/>
        <c:lblOffset val="100"/>
        <c:noMultiLvlLbl val="0"/>
      </c:catAx>
      <c:valAx>
        <c:axId val="6824384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8031616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6170375008837401"/>
          <c:y val="0.18415357827182438"/>
          <c:w val="0.67979921422872203"/>
          <c:h val="6.1134668164442636E-2"/>
        </c:manualLayout>
      </c:layout>
      <c:overlay val="0"/>
      <c:txPr>
        <a:bodyPr/>
        <a:lstStyle/>
        <a:p>
          <a:pPr>
            <a:defRPr sz="1600" b="1">
              <a:latin typeface="Comic Sans MS" pitchFamily="66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b="1">
          <a:latin typeface="Comic Sans MS" pitchFamily="66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Writing </a:t>
            </a:r>
          </a:p>
          <a:p>
            <a:pPr>
              <a:defRPr/>
            </a:pPr>
            <a:r>
              <a:rPr lang="en-US" sz="1600" dirty="0"/>
              <a:t>Comparative Data for the Same Group of Children</a:t>
            </a:r>
          </a:p>
          <a:p>
            <a:pPr>
              <a:defRPr/>
            </a:pPr>
            <a:r>
              <a:rPr lang="en-US" sz="1600" dirty="0"/>
              <a:t> Current Year 5</a:t>
            </a:r>
          </a:p>
          <a:p>
            <a:pPr>
              <a:defRPr/>
            </a:pP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581728335977864E-2"/>
          <c:y val="0.21698860769151487"/>
          <c:w val="0.96683654332804425"/>
          <c:h val="0.59058447990383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2012 End of Year 4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2"/>
              <c:layout>
                <c:manualLayout>
                  <c:x val="-1.3566868638527343E-2"/>
                  <c:y val="3.89566225663463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PowerPoint]Sheet1'!$B$2:$B$5</c:f>
              <c:numCache>
                <c:formatCode>0.0%</c:formatCode>
                <c:ptCount val="4"/>
                <c:pt idx="1">
                  <c:v>0.20799999999999999</c:v>
                </c:pt>
                <c:pt idx="2">
                  <c:v>0.55600000000000005</c:v>
                </c:pt>
                <c:pt idx="3">
                  <c:v>0.23599999999999999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2013 End of Year 5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2.1104017882153644E-2"/>
                  <c:y val="-2.1249312325405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581728335977864E-2"/>
                  <c:y val="-4.2498624650808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PowerPoint]Sheet1'!$C$2:$C$5</c:f>
              <c:numCache>
                <c:formatCode>0.0%</c:formatCode>
                <c:ptCount val="4"/>
                <c:pt idx="1">
                  <c:v>0.14299999999999999</c:v>
                </c:pt>
                <c:pt idx="2">
                  <c:v>0.7</c:v>
                </c:pt>
                <c:pt idx="3">
                  <c:v>0.157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PowerPoint]Sheet1'!$D$1</c:f>
              <c:strCache>
                <c:ptCount val="1"/>
              </c:strCache>
            </c:strRef>
          </c:tx>
          <c:invertIfNegative val="0"/>
          <c:cat>
            <c:strRef>
              <c:f>'[Chart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in Microsoft PowerPoint]Sheet1'!$D$2:$D$5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372352"/>
        <c:axId val="26386816"/>
      </c:barChart>
      <c:catAx>
        <c:axId val="26372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smtClean="0"/>
                  <a:t>National Standards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37639075240452863"/>
              <c:y val="0.92562740686108502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6386816"/>
        <c:crosses val="autoZero"/>
        <c:auto val="1"/>
        <c:lblAlgn val="ctr"/>
        <c:lblOffset val="100"/>
        <c:noMultiLvlLbl val="0"/>
      </c:catAx>
      <c:valAx>
        <c:axId val="2638681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6372352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9551056530281063"/>
          <c:y val="0.15720241258334081"/>
          <c:w val="0.63912746636888396"/>
          <c:h val="5.9661543630359679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Comic Sans MS" panose="030F0702030302020204" pitchFamily="66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Mathematics and Statistics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Comparative Data for the Same Group of Children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1600" b="1" i="0" baseline="0">
                <a:effectLst/>
                <a:latin typeface="Comic Sans MS" panose="030F0702030302020204" pitchFamily="66" charset="0"/>
              </a:rPr>
              <a:t> Current Year 5</a:t>
            </a:r>
            <a:endParaRPr lang="en-US" sz="1600">
              <a:effectLst/>
              <a:latin typeface="Comic Sans MS" panose="030F0702030302020204" pitchFamily="66" charset="0"/>
            </a:endParaRP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724674269908708E-2"/>
          <c:y val="0.24672536384846128"/>
          <c:w val="0.9665506514601826"/>
          <c:h val="0.57034169406013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2 in Microsoft PowerPoint]Sheet1'!$B$1</c:f>
              <c:strCache>
                <c:ptCount val="1"/>
                <c:pt idx="0">
                  <c:v>2012 End of Year 4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2"/>
              <c:layout>
                <c:manualLayout>
                  <c:x val="-9.1225496017683858E-3"/>
                  <c:y val="2.0272332448374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PowerPoint]Sheet1'!$B$2:$B$5</c:f>
              <c:numCache>
                <c:formatCode>0.0%</c:formatCode>
                <c:ptCount val="4"/>
                <c:pt idx="1">
                  <c:v>0.111</c:v>
                </c:pt>
                <c:pt idx="2">
                  <c:v>0.56899999999999995</c:v>
                </c:pt>
                <c:pt idx="3">
                  <c:v>0.31900000000000001</c:v>
                </c:pt>
              </c:numCache>
            </c:numRef>
          </c:val>
        </c:ser>
        <c:ser>
          <c:idx val="1"/>
          <c:order val="1"/>
          <c:tx>
            <c:strRef>
              <c:f>'[Chart 2 in Microsoft PowerPoint]Sheet1'!$C$1</c:f>
              <c:strCache>
                <c:ptCount val="1"/>
                <c:pt idx="0">
                  <c:v>2013 End of Year 5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3.3449348539817417E-2"/>
                  <c:y val="-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326798938049028E-2"/>
                  <c:y val="-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Comic Sans MS" panose="030F0702030302020204" pitchFamily="66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PowerPoint]Sheet1'!$C$2:$C$5</c:f>
              <c:numCache>
                <c:formatCode>0.0%</c:formatCode>
                <c:ptCount val="4"/>
                <c:pt idx="1">
                  <c:v>8.5999999999999993E-2</c:v>
                </c:pt>
                <c:pt idx="2">
                  <c:v>0.72899999999999998</c:v>
                </c:pt>
                <c:pt idx="3">
                  <c:v>0.186</c:v>
                </c:pt>
              </c:numCache>
            </c:numRef>
          </c:val>
        </c:ser>
        <c:ser>
          <c:idx val="2"/>
          <c:order val="2"/>
          <c:tx>
            <c:strRef>
              <c:f>'[Chart 2 in Microsoft PowerPoint]Sheet1'!$D$1</c:f>
              <c:strCache>
                <c:ptCount val="1"/>
              </c:strCache>
            </c:strRef>
          </c:tx>
          <c:invertIfNegative val="0"/>
          <c:cat>
            <c:strRef>
              <c:f>'[Chart 2 in Microsoft PowerPoint]Sheet1'!$A$2:$A$5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'[Chart 2 in Microsoft PowerPoint]Sheet1'!$D$2:$D$5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440064"/>
        <c:axId val="26441984"/>
      </c:barChart>
      <c:catAx>
        <c:axId val="26440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Comic Sans MS" panose="030F0702030302020204" pitchFamily="66" charset="0"/>
                  </a:defRPr>
                </a:pPr>
                <a:r>
                  <a:rPr lang="en-US" sz="1600" dirty="0" smtClean="0">
                    <a:latin typeface="Comic Sans MS" panose="030F0702030302020204" pitchFamily="66" charset="0"/>
                  </a:rPr>
                  <a:t>National Standards</a:t>
                </a:r>
                <a:endParaRPr lang="en-US" sz="1600" dirty="0">
                  <a:latin typeface="Comic Sans MS" panose="030F0702030302020204" pitchFamily="66" charset="0"/>
                </a:endParaRPr>
              </a:p>
            </c:rich>
          </c:tx>
          <c:layout>
            <c:manualLayout>
              <c:xMode val="edge"/>
              <c:yMode val="edge"/>
              <c:x val="0.37988643024338292"/>
              <c:y val="0.92819376278452725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omic Sans MS" panose="030F0702030302020204" pitchFamily="66" charset="0"/>
              </a:defRPr>
            </a:pPr>
            <a:endParaRPr lang="en-US"/>
          </a:p>
        </c:txPr>
        <c:crossAx val="26441984"/>
        <c:crosses val="autoZero"/>
        <c:auto val="1"/>
        <c:lblAlgn val="ctr"/>
        <c:lblOffset val="100"/>
        <c:noMultiLvlLbl val="0"/>
      </c:catAx>
      <c:valAx>
        <c:axId val="2644198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6440064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21417160545380015"/>
          <c:y val="0.15889376112681247"/>
          <c:w val="0.64463718590654673"/>
          <c:h val="6.038912343072992E-2"/>
        </c:manualLayout>
      </c:layout>
      <c:overlay val="0"/>
      <c:txPr>
        <a:bodyPr/>
        <a:lstStyle/>
        <a:p>
          <a:pPr>
            <a:defRPr sz="1600" b="1">
              <a:latin typeface="Comic Sans MS" panose="030F0702030302020204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Sheet1!$G$1:$G$4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 Standard</c:v>
                </c:pt>
                <c:pt idx="3">
                  <c:v>Above</c:v>
                </c:pt>
              </c:strCache>
            </c:strRef>
          </c:cat>
          <c:val>
            <c:numRef>
              <c:f>Sheet1!$H$1:$H$4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40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459136"/>
        <c:axId val="26473216"/>
      </c:barChart>
      <c:catAx>
        <c:axId val="26459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Comic Sans MS" pitchFamily="66" charset="0"/>
              </a:defRPr>
            </a:pPr>
            <a:endParaRPr lang="en-US"/>
          </a:p>
        </c:txPr>
        <c:crossAx val="26473216"/>
        <c:crosses val="autoZero"/>
        <c:auto val="1"/>
        <c:lblAlgn val="ctr"/>
        <c:lblOffset val="100"/>
        <c:noMultiLvlLbl val="0"/>
      </c:catAx>
      <c:valAx>
        <c:axId val="2647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45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03490521255212"/>
          <c:y val="1.4948570529200459E-2"/>
          <c:w val="0.83078937007874021"/>
          <c:h val="0.8118668031594372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spPr>
            <a:solidFill>
              <a:srgbClr val="0000FF"/>
            </a:solidFill>
          </c:spPr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3</c:v>
                </c:pt>
                <c:pt idx="1">
                  <c:v>40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75328"/>
        <c:axId val="27076864"/>
      </c:barChart>
      <c:catAx>
        <c:axId val="27075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Comic Sans MS" pitchFamily="66" charset="0"/>
              </a:defRPr>
            </a:pPr>
            <a:endParaRPr lang="en-US"/>
          </a:p>
        </c:txPr>
        <c:crossAx val="27076864"/>
        <c:crosses val="autoZero"/>
        <c:auto val="1"/>
        <c:lblAlgn val="ctr"/>
        <c:lblOffset val="100"/>
        <c:noMultiLvlLbl val="0"/>
      </c:catAx>
      <c:valAx>
        <c:axId val="27076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075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83612714055738"/>
          <c:y val="2.8796228523628092E-2"/>
          <c:w val="0.78612343726514045"/>
          <c:h val="0.712947744368272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spPr>
            <a:solidFill>
              <a:srgbClr val="0000FF"/>
            </a:solidFill>
          </c:spPr>
          <c:invertIfNegative val="0"/>
          <c:cat>
            <c:strRef>
              <c:f>Sheet1!$A$3:$A$6</c:f>
              <c:strCache>
                <c:ptCount val="4"/>
                <c:pt idx="0">
                  <c:v>Well Below</c:v>
                </c:pt>
                <c:pt idx="1">
                  <c:v>Just Below</c:v>
                </c:pt>
                <c:pt idx="2">
                  <c:v>At</c:v>
                </c:pt>
                <c:pt idx="3">
                  <c:v>Above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13</c:v>
                </c:pt>
                <c:pt idx="1">
                  <c:v>37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15904"/>
        <c:axId val="27117824"/>
      </c:barChart>
      <c:catAx>
        <c:axId val="27115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NZ" sz="1000" b="1" i="0" baseline="0" dirty="0" smtClean="0">
                    <a:effectLst/>
                    <a:latin typeface="Comic Sans MS" pitchFamily="66" charset="0"/>
                  </a:rPr>
                  <a:t>National Standards</a:t>
                </a:r>
                <a:endParaRPr lang="en-NZ" sz="1000" b="1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r>
                  <a:rPr lang="en-NZ" sz="1000" b="1" i="0" baseline="0" dirty="0" smtClean="0">
                    <a:effectLst/>
                    <a:latin typeface="Comic Sans MS" pitchFamily="66" charset="0"/>
                  </a:rPr>
                  <a:t>Where The Children Are At</a:t>
                </a:r>
                <a:endParaRPr lang="en-NZ" sz="1000" b="1" dirty="0" smtClean="0">
                  <a:effectLst/>
                  <a:latin typeface="Comic Sans MS" pitchFamily="66" charset="0"/>
                </a:endParaRPr>
              </a:p>
              <a:p>
                <a:pPr>
                  <a:defRPr/>
                </a:pPr>
                <a:endParaRPr lang="en-NZ" sz="1000" b="0" dirty="0"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0.33139698162729658"/>
              <c:y val="0.86969996165300634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omic Sans MS" pitchFamily="66" charset="0"/>
              </a:defRPr>
            </a:pPr>
            <a:endParaRPr lang="en-US"/>
          </a:p>
        </c:txPr>
        <c:crossAx val="27117824"/>
        <c:crosses val="autoZero"/>
        <c:auto val="1"/>
        <c:lblAlgn val="ctr"/>
        <c:lblOffset val="100"/>
        <c:noMultiLvlLbl val="0"/>
      </c:catAx>
      <c:valAx>
        <c:axId val="271178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  <a:latin typeface="Comic Sans MS" pitchFamily="66" charset="0"/>
                  </a:rPr>
                  <a:t>Number of Children</a:t>
                </a:r>
                <a:endParaRPr lang="en-NZ" sz="1200" b="1" dirty="0" smtClean="0">
                  <a:effectLst/>
                  <a:latin typeface="Comic Sans MS" pitchFamily="66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N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115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9850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305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350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6512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244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5624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8986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317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359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025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3837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B271-6CE0-4611-A71D-6538D4796387}" type="datetimeFigureOut">
              <a:rPr lang="en-NZ" smtClean="0"/>
              <a:t>19/12/2013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F931-4C32-4CEA-BF4E-137FDCAC4DAF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8809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 fontScale="90000"/>
          </a:bodyPr>
          <a:lstStyle/>
          <a:p>
            <a:r>
              <a:rPr lang="en-NZ" b="1" dirty="0" smtClean="0">
                <a:latin typeface="Comic Sans MS" pitchFamily="66" charset="0"/>
              </a:rPr>
              <a:t>St Joseph’s Catholic School </a:t>
            </a:r>
            <a:r>
              <a:rPr lang="en-NZ" b="1" dirty="0" err="1" smtClean="0">
                <a:latin typeface="Comic Sans MS" pitchFamily="66" charset="0"/>
              </a:rPr>
              <a:t>Takapuna</a:t>
            </a:r>
            <a:r>
              <a:rPr lang="en-NZ" b="1" dirty="0" smtClean="0">
                <a:latin typeface="Comic Sans MS" pitchFamily="66" charset="0"/>
              </a:rPr>
              <a:t/>
            </a:r>
            <a:br>
              <a:rPr lang="en-NZ" b="1" dirty="0" smtClean="0">
                <a:latin typeface="Comic Sans MS" pitchFamily="66" charset="0"/>
              </a:rPr>
            </a:br>
            <a:r>
              <a:rPr lang="en-NZ" b="1" dirty="0" smtClean="0">
                <a:latin typeface="Comic Sans MS" pitchFamily="66" charset="0"/>
              </a:rPr>
              <a:t>2013</a:t>
            </a:r>
            <a:br>
              <a:rPr lang="en-NZ" b="1" dirty="0" smtClean="0">
                <a:latin typeface="Comic Sans MS" pitchFamily="66" charset="0"/>
              </a:rPr>
            </a:br>
            <a:r>
              <a:rPr lang="en-NZ" b="1" dirty="0" smtClean="0">
                <a:latin typeface="Comic Sans MS" pitchFamily="66" charset="0"/>
              </a:rPr>
              <a:t/>
            </a:r>
            <a:br>
              <a:rPr lang="en-NZ" b="1" dirty="0" smtClean="0">
                <a:latin typeface="Comic Sans MS" pitchFamily="66" charset="0"/>
              </a:rPr>
            </a:br>
            <a:r>
              <a:rPr lang="en-NZ" b="1" dirty="0" smtClean="0">
                <a:latin typeface="Comic Sans MS" pitchFamily="66" charset="0"/>
              </a:rPr>
              <a:t/>
            </a:r>
            <a:br>
              <a:rPr lang="en-NZ" b="1" dirty="0" smtClean="0">
                <a:latin typeface="Comic Sans MS" pitchFamily="66" charset="0"/>
              </a:rPr>
            </a:br>
            <a:r>
              <a:rPr lang="en-NZ" sz="3200" dirty="0" smtClean="0">
                <a:latin typeface="Comic Sans MS" pitchFamily="66" charset="0"/>
              </a:rPr>
              <a:t>End of Year National Standard Data</a:t>
            </a:r>
            <a:br>
              <a:rPr lang="en-NZ" sz="3200" dirty="0" smtClean="0">
                <a:latin typeface="Comic Sans MS" pitchFamily="66" charset="0"/>
              </a:rPr>
            </a:br>
            <a:r>
              <a:rPr lang="en-NZ" sz="3200" dirty="0" smtClean="0">
                <a:latin typeface="Comic Sans MS" pitchFamily="66" charset="0"/>
              </a:rPr>
              <a:t>showing comparative data </a:t>
            </a:r>
            <a:br>
              <a:rPr lang="en-NZ" sz="3200" dirty="0" smtClean="0">
                <a:latin typeface="Comic Sans MS" pitchFamily="66" charset="0"/>
              </a:rPr>
            </a:br>
            <a:r>
              <a:rPr lang="en-NZ" sz="3200" dirty="0" smtClean="0">
                <a:latin typeface="Comic Sans MS" pitchFamily="66" charset="0"/>
              </a:rPr>
              <a:t>for the same group of children </a:t>
            </a:r>
            <a:r>
              <a:rPr lang="en-NZ" sz="3200" dirty="0">
                <a:latin typeface="Comic Sans MS" pitchFamily="66" charset="0"/>
              </a:rPr>
              <a:t/>
            </a:r>
            <a:br>
              <a:rPr lang="en-NZ" sz="3200" dirty="0">
                <a:latin typeface="Comic Sans MS" pitchFamily="66" charset="0"/>
              </a:rPr>
            </a:br>
            <a:r>
              <a:rPr lang="en-NZ" sz="3200" dirty="0" smtClean="0">
                <a:latin typeface="Comic Sans MS" pitchFamily="66" charset="0"/>
              </a:rPr>
              <a:t>with the previous </a:t>
            </a:r>
            <a:r>
              <a:rPr lang="en-NZ" sz="3200" dirty="0" smtClean="0">
                <a:latin typeface="Comic Sans MS" pitchFamily="66" charset="0"/>
              </a:rPr>
              <a:t>year</a:t>
            </a:r>
            <a:br>
              <a:rPr lang="en-NZ" sz="3200" dirty="0" smtClean="0">
                <a:latin typeface="Comic Sans MS" pitchFamily="66" charset="0"/>
              </a:rPr>
            </a:br>
            <a:r>
              <a:rPr lang="en-NZ" sz="3200" dirty="0" err="1" smtClean="0">
                <a:latin typeface="Comic Sans MS" pitchFamily="66" charset="0"/>
              </a:rPr>
              <a:t>Year</a:t>
            </a:r>
            <a:r>
              <a:rPr lang="en-NZ" sz="3200" dirty="0" smtClean="0">
                <a:latin typeface="Comic Sans MS" pitchFamily="66" charset="0"/>
              </a:rPr>
              <a:t> 4-6</a:t>
            </a:r>
            <a:endParaRPr lang="en-NZ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67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Year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4 Mathematics 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and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Statist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ics</a:t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Comparison – Same Group of Children</a:t>
            </a:r>
            <a:b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Mid Year (Progress) to End Of Year (Achievement)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endParaRPr lang="en-NZ" sz="14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971698"/>
              </p:ext>
            </p:extLst>
          </p:nvPr>
        </p:nvGraphicFramePr>
        <p:xfrm>
          <a:off x="395536" y="1340768"/>
          <a:ext cx="39604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032430"/>
              </p:ext>
            </p:extLst>
          </p:nvPr>
        </p:nvGraphicFramePr>
        <p:xfrm>
          <a:off x="5076056" y="1340768"/>
          <a:ext cx="3779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724128" y="5466224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National Standards</a:t>
            </a:r>
            <a:endParaRPr lang="en-NZ" sz="1200" dirty="0">
              <a:latin typeface="Comic Sans MS" pitchFamily="66" charset="0"/>
            </a:endParaRPr>
          </a:p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Where The Children Are A</a:t>
            </a:r>
            <a:r>
              <a:rPr lang="en-NZ" b="1" dirty="0">
                <a:latin typeface="Comic Sans MS" pitchFamily="66" charset="0"/>
              </a:rPr>
              <a:t>t</a:t>
            </a:r>
            <a:endParaRPr lang="en-NZ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476672"/>
            <a:ext cx="7200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b="1" dirty="0">
                <a:latin typeface="Comic Sans MS" pitchFamily="66" charset="0"/>
              </a:rPr>
              <a:t/>
            </a:r>
            <a:br>
              <a:rPr lang="en-NZ" sz="2800" b="1" dirty="0">
                <a:latin typeface="Comic Sans MS" pitchFamily="66" charset="0"/>
              </a:rPr>
            </a:br>
            <a:r>
              <a:rPr lang="en-NZ" sz="4000" b="1" dirty="0" smtClean="0">
                <a:latin typeface="Comic Sans MS" pitchFamily="66" charset="0"/>
              </a:rPr>
              <a:t>The younger </a:t>
            </a:r>
            <a:r>
              <a:rPr lang="en-NZ" sz="4000" b="1" dirty="0">
                <a:latin typeface="Comic Sans MS" pitchFamily="66" charset="0"/>
              </a:rPr>
              <a:t>children </a:t>
            </a:r>
            <a:br>
              <a:rPr lang="en-NZ" sz="4000" b="1" dirty="0">
                <a:latin typeface="Comic Sans MS" pitchFamily="66" charset="0"/>
              </a:rPr>
            </a:br>
            <a:r>
              <a:rPr lang="en-NZ" sz="4000" b="1" dirty="0">
                <a:latin typeface="Comic Sans MS" pitchFamily="66" charset="0"/>
              </a:rPr>
              <a:t>are measured against the National </a:t>
            </a:r>
            <a:r>
              <a:rPr lang="en-NZ" sz="4000" b="1" dirty="0" smtClean="0">
                <a:latin typeface="Comic Sans MS" pitchFamily="66" charset="0"/>
              </a:rPr>
              <a:t>Standards according to the time they have been at school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NZ" sz="4000" b="1" dirty="0">
                <a:latin typeface="Comic Sans MS" pitchFamily="66" charset="0"/>
              </a:rPr>
              <a:t>a</a:t>
            </a:r>
            <a:r>
              <a:rPr lang="en-NZ" sz="4000" b="1" dirty="0" smtClean="0">
                <a:latin typeface="Comic Sans MS" pitchFamily="66" charset="0"/>
              </a:rPr>
              <a:t>fter 1 year at school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NZ" sz="4000" b="1" dirty="0">
                <a:latin typeface="Comic Sans MS" pitchFamily="66" charset="0"/>
              </a:rPr>
              <a:t>a</a:t>
            </a:r>
            <a:r>
              <a:rPr lang="en-NZ" sz="4000" b="1" dirty="0" smtClean="0">
                <a:latin typeface="Comic Sans MS" pitchFamily="66" charset="0"/>
              </a:rPr>
              <a:t>fter 2 years at school 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NZ" sz="4000" b="1" dirty="0" smtClean="0">
                <a:latin typeface="Comic Sans MS" pitchFamily="66" charset="0"/>
              </a:rPr>
              <a:t>after 3 years at school </a:t>
            </a:r>
            <a:r>
              <a:rPr lang="en-NZ" sz="4000" b="1" dirty="0">
                <a:latin typeface="Comic Sans MS" pitchFamily="66" charset="0"/>
              </a:rPr>
              <a:t/>
            </a:r>
            <a:br>
              <a:rPr lang="en-NZ" sz="4000" b="1" dirty="0">
                <a:latin typeface="Comic Sans MS" pitchFamily="66" charset="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0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b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 smtClean="0">
                <a:latin typeface="Comic Sans MS" pitchFamily="66" charset="0"/>
              </a:rPr>
              <a:t>After 3 Years at School</a:t>
            </a:r>
            <a:br>
              <a:rPr lang="en-NZ" sz="2000" b="1" dirty="0" smtClean="0">
                <a:latin typeface="Comic Sans MS" pitchFamily="66" charset="0"/>
              </a:rPr>
            </a:br>
            <a:r>
              <a:rPr lang="en-NZ" sz="2000" b="1" dirty="0" smtClean="0">
                <a:latin typeface="Comic Sans MS" pitchFamily="66" charset="0"/>
              </a:rPr>
              <a:t>Reading</a:t>
            </a:r>
            <a:endParaRPr lang="en-NZ" sz="2000" b="1" dirty="0">
              <a:latin typeface="Comic Sans MS" pitchFamily="66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720126"/>
              </p:ext>
            </p:extLst>
          </p:nvPr>
        </p:nvGraphicFramePr>
        <p:xfrm>
          <a:off x="2286000" y="1484784"/>
          <a:ext cx="45720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9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>2013 </a:t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3 Years 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 smtClean="0">
                <a:latin typeface="Comic Sans MS" pitchFamily="66" charset="0"/>
              </a:rPr>
              <a:t>Writing</a:t>
            </a:r>
            <a:endParaRPr lang="en-NZ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888368"/>
              </p:ext>
            </p:extLst>
          </p:nvPr>
        </p:nvGraphicFramePr>
        <p:xfrm>
          <a:off x="2286000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>2013 </a:t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3 Years 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 smtClean="0">
                <a:latin typeface="Comic Sans MS" pitchFamily="66" charset="0"/>
              </a:rPr>
              <a:t>Mathematics and Statistics</a:t>
            </a:r>
            <a:endParaRPr lang="en-NZ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699507"/>
              </p:ext>
            </p:extLst>
          </p:nvPr>
        </p:nvGraphicFramePr>
        <p:xfrm>
          <a:off x="1835696" y="1556792"/>
          <a:ext cx="50040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67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</a:t>
            </a:r>
            <a:r>
              <a:rPr lang="en-NZ" sz="2000" b="1" dirty="0" smtClean="0">
                <a:latin typeface="Comic Sans MS" pitchFamily="66" charset="0"/>
              </a:rPr>
              <a:t>2 </a:t>
            </a:r>
            <a:r>
              <a:rPr lang="en-NZ" sz="2000" b="1" dirty="0">
                <a:latin typeface="Comic Sans MS" pitchFamily="66" charset="0"/>
              </a:rPr>
              <a:t>Years 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Reading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565881"/>
              </p:ext>
            </p:extLst>
          </p:nvPr>
        </p:nvGraphicFramePr>
        <p:xfrm>
          <a:off x="1259632" y="1412776"/>
          <a:ext cx="64807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16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3326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NZ" b="1" dirty="0">
                <a:solidFill>
                  <a:prstClr val="black"/>
                </a:solidFill>
                <a:latin typeface="Comic Sans MS" pitchFamily="66" charset="0"/>
              </a:rPr>
              <a:t>2013 </a:t>
            </a:r>
            <a:br>
              <a:rPr lang="en-NZ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b="1" dirty="0">
                <a:latin typeface="Comic Sans MS" pitchFamily="66" charset="0"/>
              </a:rPr>
              <a:t>After 2 Years at School</a:t>
            </a:r>
            <a:br>
              <a:rPr lang="en-NZ" b="1" dirty="0">
                <a:latin typeface="Comic Sans MS" pitchFamily="66" charset="0"/>
              </a:rPr>
            </a:br>
            <a:r>
              <a:rPr lang="en-NZ" b="1" dirty="0" smtClean="0">
                <a:latin typeface="Comic Sans MS" pitchFamily="66" charset="0"/>
              </a:rPr>
              <a:t>Writing</a:t>
            </a:r>
            <a:endParaRPr lang="en-NZ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249362"/>
              </p:ext>
            </p:extLst>
          </p:nvPr>
        </p:nvGraphicFramePr>
        <p:xfrm>
          <a:off x="1764012" y="1124744"/>
          <a:ext cx="5904331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10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</a:t>
            </a:r>
            <a:r>
              <a:rPr lang="en-NZ" sz="2000" b="1" dirty="0" smtClean="0">
                <a:latin typeface="Comic Sans MS" pitchFamily="66" charset="0"/>
              </a:rPr>
              <a:t>2 </a:t>
            </a:r>
            <a:r>
              <a:rPr lang="en-NZ" sz="2000" b="1" dirty="0">
                <a:latin typeface="Comic Sans MS" pitchFamily="66" charset="0"/>
              </a:rPr>
              <a:t>Years 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Mathematics and Statistics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357667"/>
              </p:ext>
            </p:extLst>
          </p:nvPr>
        </p:nvGraphicFramePr>
        <p:xfrm>
          <a:off x="1835696" y="1484784"/>
          <a:ext cx="50223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06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</a:t>
            </a:r>
            <a:r>
              <a:rPr lang="en-NZ" sz="2000" b="1" dirty="0" smtClean="0">
                <a:latin typeface="Comic Sans MS" pitchFamily="66" charset="0"/>
              </a:rPr>
              <a:t>1 Year </a:t>
            </a:r>
            <a:r>
              <a:rPr lang="en-NZ" sz="2000" b="1" dirty="0">
                <a:latin typeface="Comic Sans MS" pitchFamily="66" charset="0"/>
              </a:rPr>
              <a:t>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Reading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22097"/>
              </p:ext>
            </p:extLst>
          </p:nvPr>
        </p:nvGraphicFramePr>
        <p:xfrm>
          <a:off x="1691680" y="1412776"/>
          <a:ext cx="547260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54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</a:t>
            </a:r>
            <a:r>
              <a:rPr lang="en-NZ" sz="2000" b="1" dirty="0" smtClean="0">
                <a:latin typeface="Comic Sans MS" pitchFamily="66" charset="0"/>
              </a:rPr>
              <a:t>1 Year </a:t>
            </a:r>
            <a:r>
              <a:rPr lang="en-NZ" sz="2000" b="1" dirty="0">
                <a:latin typeface="Comic Sans MS" pitchFamily="66" charset="0"/>
              </a:rPr>
              <a:t>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Writing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372358"/>
              </p:ext>
            </p:extLst>
          </p:nvPr>
        </p:nvGraphicFramePr>
        <p:xfrm>
          <a:off x="1979712" y="1340768"/>
          <a:ext cx="48782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309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389880"/>
              </p:ext>
            </p:extLst>
          </p:nvPr>
        </p:nvGraphicFramePr>
        <p:xfrm>
          <a:off x="395536" y="260648"/>
          <a:ext cx="842493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84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r>
              <a:rPr lang="en-NZ" sz="20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After </a:t>
            </a:r>
            <a:r>
              <a:rPr lang="en-NZ" sz="2000" b="1" dirty="0" smtClean="0">
                <a:latin typeface="Comic Sans MS" pitchFamily="66" charset="0"/>
              </a:rPr>
              <a:t>1 Year </a:t>
            </a:r>
            <a:r>
              <a:rPr lang="en-NZ" sz="2000" b="1" dirty="0">
                <a:latin typeface="Comic Sans MS" pitchFamily="66" charset="0"/>
              </a:rPr>
              <a:t>at School</a:t>
            </a:r>
            <a:br>
              <a:rPr lang="en-NZ" sz="2000" b="1" dirty="0">
                <a:latin typeface="Comic Sans MS" pitchFamily="66" charset="0"/>
              </a:rPr>
            </a:br>
            <a:r>
              <a:rPr lang="en-NZ" sz="2000" b="1" dirty="0">
                <a:latin typeface="Comic Sans MS" pitchFamily="66" charset="0"/>
              </a:rPr>
              <a:t>Mathematics and Statistics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81918"/>
              </p:ext>
            </p:extLst>
          </p:nvPr>
        </p:nvGraphicFramePr>
        <p:xfrm>
          <a:off x="1619672" y="1340768"/>
          <a:ext cx="583264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00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5534880"/>
              </p:ext>
            </p:extLst>
          </p:nvPr>
        </p:nvGraphicFramePr>
        <p:xfrm>
          <a:off x="539552" y="188640"/>
          <a:ext cx="813690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8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274612"/>
              </p:ext>
            </p:extLst>
          </p:nvPr>
        </p:nvGraphicFramePr>
        <p:xfrm>
          <a:off x="395536" y="404664"/>
          <a:ext cx="835292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1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833221"/>
              </p:ext>
            </p:extLst>
          </p:nvPr>
        </p:nvGraphicFramePr>
        <p:xfrm>
          <a:off x="539552" y="404664"/>
          <a:ext cx="792088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05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086646"/>
              </p:ext>
            </p:extLst>
          </p:nvPr>
        </p:nvGraphicFramePr>
        <p:xfrm>
          <a:off x="323528" y="332656"/>
          <a:ext cx="842493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81209"/>
              </p:ext>
            </p:extLst>
          </p:nvPr>
        </p:nvGraphicFramePr>
        <p:xfrm>
          <a:off x="395536" y="260648"/>
          <a:ext cx="8352928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33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2013 Year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4 - Reading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Comparison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- Same Group 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of Children</a:t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Mid Year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(Progress) to 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End of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Year (Achievement)</a:t>
            </a:r>
            <a: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2000" b="1" dirty="0">
                <a:solidFill>
                  <a:prstClr val="black"/>
                </a:solidFill>
                <a:latin typeface="Comic Sans MS" pitchFamily="66" charset="0"/>
              </a:rPr>
            </a:br>
            <a:endParaRPr lang="en-NZ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657066"/>
              </p:ext>
            </p:extLst>
          </p:nvPr>
        </p:nvGraphicFramePr>
        <p:xfrm>
          <a:off x="5076056" y="1052736"/>
          <a:ext cx="36004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393513"/>
              </p:ext>
            </p:extLst>
          </p:nvPr>
        </p:nvGraphicFramePr>
        <p:xfrm>
          <a:off x="395536" y="1196752"/>
          <a:ext cx="396044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5796136" y="5949280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National Standards</a:t>
            </a:r>
          </a:p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Where The Children Are At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602957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National Standards</a:t>
            </a:r>
          </a:p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200" b="1" dirty="0">
                <a:latin typeface="Comic Sans MS" pitchFamily="66" charset="0"/>
              </a:rPr>
              <a:t>Where The Children Are At</a:t>
            </a:r>
          </a:p>
        </p:txBody>
      </p:sp>
    </p:spTree>
    <p:extLst>
      <p:ext uri="{BB962C8B-B14F-4D97-AF65-F5344CB8AC3E}">
        <p14:creationId xmlns:p14="http://schemas.microsoft.com/office/powerpoint/2010/main" val="9021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2013 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>Year </a:t>
            </a: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4 -Writing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Comparison - Same group of Children</a:t>
            </a:r>
            <a:b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n-NZ" sz="1400" b="1" dirty="0" smtClean="0">
                <a:solidFill>
                  <a:prstClr val="black"/>
                </a:solidFill>
                <a:latin typeface="Comic Sans MS" pitchFamily="66" charset="0"/>
              </a:rPr>
              <a:t>Mid Year (Progress) to End of Year (Achievement)</a:t>
            </a:r>
            <a: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n-NZ" sz="1400" b="1" dirty="0">
                <a:solidFill>
                  <a:prstClr val="black"/>
                </a:solidFill>
                <a:latin typeface="Comic Sans MS" pitchFamily="66" charset="0"/>
              </a:rPr>
            </a:br>
            <a:endParaRPr lang="en-NZ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906226"/>
              </p:ext>
            </p:extLst>
          </p:nvPr>
        </p:nvGraphicFramePr>
        <p:xfrm>
          <a:off x="395536" y="1700808"/>
          <a:ext cx="381642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66950"/>
              </p:ext>
            </p:extLst>
          </p:nvPr>
        </p:nvGraphicFramePr>
        <p:xfrm>
          <a:off x="5076056" y="1556792"/>
          <a:ext cx="37444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6012160" y="5805264"/>
            <a:ext cx="20882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b="1" dirty="0">
                <a:latin typeface="Comic Sans MS" pitchFamily="66" charset="0"/>
              </a:rPr>
              <a:t>National Standards</a:t>
            </a:r>
          </a:p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b="1" dirty="0">
                <a:latin typeface="Comic Sans MS" pitchFamily="66" charset="0"/>
              </a:rPr>
              <a:t>Where The Children Are At</a:t>
            </a:r>
          </a:p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NZ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3939322" y="3282400"/>
            <a:ext cx="17119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latin typeface="Comic Sans MS" pitchFamily="66" charset="0"/>
              </a:rPr>
              <a:t>Number of Children</a:t>
            </a:r>
            <a:endParaRPr lang="en-NZ" sz="1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6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299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St Joseph’s Catholic School Takapuna 2013   End of Year National Standard Data showing comparative data  for the same group of children  with the previous year Year 4-6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2013 Year 4 - Reading Comparison - Same Group of Children Mid Year (Progress) to End of Year (Achievement) </vt:lpstr>
      <vt:lpstr>2013 Year 4 -Writing Comparison - Same group of Children Mid Year (Progress) to End of Year (Achievement) </vt:lpstr>
      <vt:lpstr>2013 Year 4 Mathematics and Statistics Comparison – Same Group of Children Mid Year (Progress) to End Of Year (Achievement)  </vt:lpstr>
      <vt:lpstr>PowerPoint Presentation</vt:lpstr>
      <vt:lpstr>2013  After 3 Years at School Reading</vt:lpstr>
      <vt:lpstr> 2013  After 3 Years at School Writing</vt:lpstr>
      <vt:lpstr> 2013  After 3 Years at School Mathematics and Statistics</vt:lpstr>
      <vt:lpstr>2013  After 2 Years at School Reading</vt:lpstr>
      <vt:lpstr>PowerPoint Presentation</vt:lpstr>
      <vt:lpstr>2013  After 2 Years at School Mathematics and Statistics</vt:lpstr>
      <vt:lpstr>2013  After 1 Year at School Reading</vt:lpstr>
      <vt:lpstr>2013  After 1 Year at School Writing</vt:lpstr>
      <vt:lpstr>2013  After 1 Year at School Mathematics and Statistics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Gabrielle Bateman</dc:creator>
  <cp:lastModifiedBy>Gabrielle Bateman</cp:lastModifiedBy>
  <cp:revision>59</cp:revision>
  <dcterms:created xsi:type="dcterms:W3CDTF">2013-06-12T23:28:53Z</dcterms:created>
  <dcterms:modified xsi:type="dcterms:W3CDTF">2013-12-19T03:27:05Z</dcterms:modified>
</cp:coreProperties>
</file>